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81" r:id="rId6"/>
    <p:sldId id="264" r:id="rId7"/>
    <p:sldId id="265" r:id="rId8"/>
    <p:sldId id="282" r:id="rId9"/>
    <p:sldId id="270" r:id="rId10"/>
    <p:sldId id="271" r:id="rId11"/>
    <p:sldId id="272" r:id="rId12"/>
    <p:sldId id="273" r:id="rId13"/>
    <p:sldId id="275" r:id="rId14"/>
    <p:sldId id="258" r:id="rId15"/>
    <p:sldId id="276" r:id="rId16"/>
    <p:sldId id="277" r:id="rId17"/>
    <p:sldId id="278" r:id="rId18"/>
    <p:sldId id="259" r:id="rId19"/>
    <p:sldId id="279" r:id="rId20"/>
    <p:sldId id="260" r:id="rId21"/>
    <p:sldId id="257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/>
    <p:restoredTop sz="90033"/>
  </p:normalViewPr>
  <p:slideViewPr>
    <p:cSldViewPr snapToGrid="0">
      <p:cViewPr>
        <p:scale>
          <a:sx n="100" d="100"/>
          <a:sy n="100" d="100"/>
        </p:scale>
        <p:origin x="2312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8B33-111E-1570-C659-0BC7E24D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D032-4027-A5B6-21B0-28F2EBE72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7505B-CCE1-1804-1423-5A239A5D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CA96A-FCE2-4569-AA8F-17F6ED8E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BC792-29BF-7304-CE8A-D0CD0C89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9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FA50-ADC3-746F-1B0C-05304A91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3670F-C0A1-3B9F-C18E-ACC1682E6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207A1-3923-8CBF-A464-2C1A15DC3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A90C-0F22-7E1B-3DAA-D90F49B37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A7E43-8D71-7D76-FAA0-EFE3BF9B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0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E305C-BD43-3B38-4CD8-FFC644DD3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72226-0E62-54B3-2444-93A25AA3E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50A05-DEF8-1011-373C-9E622E14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85059-4302-1CEE-A039-0D842E5C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3483A-1067-457C-338F-8BDC1FC1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7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26E5-4361-DEDB-44DC-F49E37FB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336A7-E4F1-50C7-CCD0-1FB606A3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0D929-B15E-2A72-5258-AB1F56F5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15283-101B-BADF-40E4-FD067135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BB5D-2A0D-DE3F-344F-554D6901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7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3D38D-C81D-A7DD-DFA1-04ACB1AE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C1D4D-B423-FA6F-E827-224607251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4AA88-3F5D-D5FE-0841-F587EEB7D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DC954-12D9-D1C5-AADA-D98A7A43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845AF-5079-4D2D-5180-86E5A47F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5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9D23-36A7-3496-D110-25D24A70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A733-47FB-CE42-BC41-F1142E077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F25B5-49B7-8D76-071D-81A10976A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82BDE-F10C-375E-2103-2360785D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9C143-8A7D-85CE-AA81-4B483049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87AC8-45C8-8CD2-C934-A0A470B6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54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D5C2-5280-BD7C-6304-4D1F93FD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1F533-1106-7A14-336A-4F8794CFA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BD0F9-1098-FF0D-EE5C-24346DB27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D8917-0123-BDE8-E021-3FF781B31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4B12F-9C19-2DCE-2BDA-9B436414B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43BCE0-2AF7-9773-8B6B-4573BA49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D3319-7C5D-957D-B424-AB1B582F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0DA87-914F-0679-731D-DDE6B126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4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EF36-9E5B-6FA4-21EE-2626996C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58E-830E-0953-7DD0-0146AD27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6F998-9027-B571-DF4F-1A391498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F80A3-906C-D366-A4EB-2E80181F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A0BEF-7A97-645A-3B1D-7400D059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1EBF3-9CEB-7575-A38C-8C58EBD0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52020-16DF-52C9-8E59-220AD114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0E6C-C345-6DFE-AB34-8762D8650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95B4-222F-AB60-9880-33BB32B5F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22792-25C8-4986-C3F5-258ACDE0A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41912-788F-0271-7858-F5B4BD98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EB3E3-D1E3-D0D4-F43A-7885946C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F10B6-6682-AE8D-D056-87285FA2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1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C1BB-C8BB-7BC3-660B-5E4B469E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81497-4D6F-596C-14EC-C0A531B23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BC59B-C357-832F-B611-E56F1FF55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C4740-A641-B255-EAE4-A32E07FB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41D48-95DD-4511-F091-E151689E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53828-C008-40C1-3FB3-EBE40F3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6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CD222-CE0C-967D-A223-05AA6ABB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2B684-6858-672E-10D9-FFDAD7924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392E6-0059-E5CC-A463-3B1E71B06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EC120D-1E36-E543-9FB5-F1DFE1253EB1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63268-3A1D-DD9D-AE7C-610919207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73875-21D9-8C0F-C3F3-C81702217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AC332A-67C4-5E49-A0D7-CA1465467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5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26C2-B999-AA42-FA5E-C8D8C2639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Tang Lab Rotation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B40E5-2DB8-9204-2CD9-FE41256AF7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Irenaeus Chan</a:t>
            </a:r>
          </a:p>
        </p:txBody>
      </p:sp>
    </p:spTree>
    <p:extLst>
      <p:ext uri="{BB962C8B-B14F-4D97-AF65-F5344CB8AC3E}">
        <p14:creationId xmlns:p14="http://schemas.microsoft.com/office/powerpoint/2010/main" val="4272191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95DFB-5AAB-B8ED-82F2-1E07E03B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DB0F-789A-0A97-3435-35C19CEA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SpikeIn</a:t>
            </a:r>
            <a:r>
              <a:rPr lang="en-US" dirty="0"/>
              <a:t> Outlier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C708E-A8B8-4D89-AE06-C8DDADAC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100" y="1690731"/>
            <a:ext cx="5171253" cy="4278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CE0BB-1171-B81B-AF46-21C38EE59261}"/>
              </a:ext>
            </a:extLst>
          </p:cNvPr>
          <p:cNvSpPr txBox="1"/>
          <p:nvPr/>
        </p:nvSpPr>
        <p:spPr>
          <a:xfrm>
            <a:off x="6096000" y="1447800"/>
            <a:ext cx="554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Legacy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Utilizes Z-Score to explore </a:t>
            </a:r>
            <a:r>
              <a:rPr lang="en-US" dirty="0" err="1"/>
              <a:t>SpikeIn</a:t>
            </a:r>
            <a:r>
              <a:rPr lang="en-US" dirty="0"/>
              <a:t>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R</a:t>
            </a:r>
            <a:r>
              <a:rPr lang="en-US" baseline="30000" dirty="0"/>
              <a:t>2</a:t>
            </a:r>
            <a:r>
              <a:rPr lang="en-US" dirty="0"/>
              <a:t> is less than 0.9, removes the </a:t>
            </a:r>
            <a:r>
              <a:rPr lang="en-US" dirty="0" err="1"/>
              <a:t>SpikeIn</a:t>
            </a:r>
            <a:r>
              <a:rPr lang="en-US" dirty="0"/>
              <a:t> with the largest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Assumes </a:t>
            </a:r>
            <a:r>
              <a:rPr lang="en-US" dirty="0" err="1"/>
              <a:t>SpikeIns</a:t>
            </a:r>
            <a:r>
              <a:rPr lang="en-US" dirty="0"/>
              <a:t> are distributed along their expected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issues dealing with </a:t>
            </a:r>
            <a:r>
              <a:rPr lang="en-US" dirty="0" err="1"/>
              <a:t>SpikeIn</a:t>
            </a:r>
            <a:r>
              <a:rPr lang="en-US" dirty="0"/>
              <a:t> Errors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D25CD-F3D4-B038-B30C-D6764B77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702" y="4033123"/>
            <a:ext cx="3231698" cy="26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4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4399-F88A-F23B-70D3-F0DB859E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SpikeIn</a:t>
            </a:r>
            <a:r>
              <a:rPr lang="en-US" dirty="0"/>
              <a:t> Outlier Removal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BDAD8-A808-8F74-C3A5-012655E1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9" y="1690688"/>
            <a:ext cx="4010922" cy="3998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4BE4C1-2470-A54E-AA1C-647C7B32D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010922" cy="400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9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802E-67F5-C5A3-1B3A-F1D81C607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SpikeIn</a:t>
            </a:r>
            <a:r>
              <a:rPr lang="en-US" dirty="0"/>
              <a:t> Outlier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F445D-0C5A-FE55-F835-8F311E236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690688"/>
            <a:ext cx="5171253" cy="4278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C8CE3B-126B-421D-4F38-72B92037C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453" y="1690688"/>
            <a:ext cx="5171253" cy="43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1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8F5AA-81A3-931F-5A69-7C331E8CF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3F2F-21B4-83F1-2C10-AB48E715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SpikeIn</a:t>
            </a:r>
            <a:r>
              <a:rPr lang="en-US" dirty="0"/>
              <a:t> Outlier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4DC62-4329-09DF-52C4-B37233DB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690688"/>
            <a:ext cx="5171253" cy="4278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31F54-E41C-BB92-3D20-316A541A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453" y="1690688"/>
            <a:ext cx="5171253" cy="4302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4B9A4D-3F16-9DA7-4156-FAF52D70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618" y="1426731"/>
            <a:ext cx="6635669" cy="533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0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0D97-4CDD-16DF-92D4-9E1DC723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MobaV</a:t>
            </a:r>
            <a:r>
              <a:rPr lang="en-US" dirty="0"/>
              <a:t> Immune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F221F-5596-A0CE-AC98-97CE4C1B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4571"/>
            <a:ext cx="5901380" cy="5968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57DB3-36AE-3AFA-8E6E-0CBE4C055E22}"/>
              </a:ext>
            </a:extLst>
          </p:cNvPr>
          <p:cNvSpPr txBox="1"/>
          <p:nvPr/>
        </p:nvSpPr>
        <p:spPr>
          <a:xfrm>
            <a:off x="838200" y="1993900"/>
            <a:ext cx="51222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C57/BL6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Intact active and innate immune system </a:t>
            </a:r>
          </a:p>
          <a:p>
            <a:endParaRPr lang="en-US" dirty="0"/>
          </a:p>
          <a:p>
            <a:r>
              <a:rPr lang="en-US" b="1" dirty="0"/>
              <a:t>VS</a:t>
            </a:r>
          </a:p>
          <a:p>
            <a:endParaRPr lang="en-US" dirty="0"/>
          </a:p>
          <a:p>
            <a:r>
              <a:rPr lang="en-US" dirty="0"/>
              <a:t>NSG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Lacking both active and innate immune system</a:t>
            </a:r>
          </a:p>
          <a:p>
            <a:endParaRPr lang="en-US" dirty="0"/>
          </a:p>
          <a:p>
            <a:r>
              <a:rPr lang="en-US" b="1" dirty="0"/>
              <a:t>VS</a:t>
            </a:r>
          </a:p>
          <a:p>
            <a:endParaRPr lang="en-US" dirty="0"/>
          </a:p>
          <a:p>
            <a:r>
              <a:rPr lang="en-US" dirty="0"/>
              <a:t>Rag2 KO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lacking active immune system, has intact innate immune system</a:t>
            </a:r>
          </a:p>
        </p:txBody>
      </p:sp>
    </p:spTree>
    <p:extLst>
      <p:ext uri="{BB962C8B-B14F-4D97-AF65-F5344CB8AC3E}">
        <p14:creationId xmlns:p14="http://schemas.microsoft.com/office/powerpoint/2010/main" val="102906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2556-0446-00F8-37AC-FBD6440C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Crebbp</a:t>
            </a:r>
            <a:r>
              <a:rPr lang="en-US" dirty="0"/>
              <a:t>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1263B-A5DC-F84D-6889-F2232EA75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08" y="1418166"/>
            <a:ext cx="10767192" cy="2347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2734E-6D70-3EB5-2F31-198E235F7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674" y="3765680"/>
            <a:ext cx="3311525" cy="2880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11A7A-EAAA-90EB-4E6D-63C6FACD5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66078"/>
            <a:ext cx="3067050" cy="288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546F5-6710-EDAF-5E4A-8B8E6D391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622" y="3683317"/>
            <a:ext cx="2924177" cy="29531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7A940AF-F933-187D-5B6C-47943A2887D4}"/>
              </a:ext>
            </a:extLst>
          </p:cNvPr>
          <p:cNvSpPr/>
          <p:nvPr/>
        </p:nvSpPr>
        <p:spPr>
          <a:xfrm>
            <a:off x="6096000" y="1930400"/>
            <a:ext cx="7747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898A51-B2E0-23FB-3231-869E403167B4}"/>
              </a:ext>
            </a:extLst>
          </p:cNvPr>
          <p:cNvSpPr/>
          <p:nvPr/>
        </p:nvSpPr>
        <p:spPr>
          <a:xfrm>
            <a:off x="1257300" y="3886200"/>
            <a:ext cx="7747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38DA09-02E7-C22A-CD47-EEBCE69E8B4E}"/>
              </a:ext>
            </a:extLst>
          </p:cNvPr>
          <p:cNvSpPr/>
          <p:nvPr/>
        </p:nvSpPr>
        <p:spPr>
          <a:xfrm>
            <a:off x="6661150" y="4038600"/>
            <a:ext cx="628650" cy="195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024056-A939-87EF-54E3-A52DE834D5A1}"/>
              </a:ext>
            </a:extLst>
          </p:cNvPr>
          <p:cNvSpPr/>
          <p:nvPr/>
        </p:nvSpPr>
        <p:spPr>
          <a:xfrm>
            <a:off x="9702800" y="4692119"/>
            <a:ext cx="7747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36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A42B-841D-9286-3400-79420AA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Crebbp</a:t>
            </a:r>
            <a:r>
              <a:rPr lang="en-US" dirty="0"/>
              <a:t> Analysis – </a:t>
            </a:r>
            <a:r>
              <a:rPr lang="en-US" dirty="0" err="1"/>
              <a:t>MetBurden</a:t>
            </a:r>
            <a:r>
              <a:rPr lang="en-US" dirty="0"/>
              <a:t> &amp; </a:t>
            </a:r>
            <a:r>
              <a:rPr lang="en-US" dirty="0" err="1"/>
              <a:t>MetSeeding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C0CE5-29E5-59A0-B60F-7A68FEA1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784" y="1278125"/>
            <a:ext cx="3818432" cy="55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7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FD6E-A622-9838-897E-879AA614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Crebbp</a:t>
            </a:r>
            <a:r>
              <a:rPr lang="en-US" dirty="0"/>
              <a:t> Analysis - Dormancy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B2EF6-B58F-F2EA-D9CF-065010A0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97400" cy="4625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245FE-3761-D12F-746F-4267918F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690687"/>
            <a:ext cx="4597400" cy="460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6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EF2D-CB51-F364-C736-A34F436D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MobaV</a:t>
            </a:r>
            <a:r>
              <a:rPr lang="en-US" dirty="0"/>
              <a:t> </a:t>
            </a:r>
            <a:r>
              <a:rPr lang="en-US" dirty="0" err="1"/>
              <a:t>FullSet</a:t>
            </a:r>
            <a:r>
              <a:rPr lang="en-US" dirty="0"/>
              <a:t> - Environmental Factors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84CE7-CC48-E37C-0E9B-625E4C8D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047" y="1545841"/>
            <a:ext cx="7319905" cy="53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181D-E69C-6046-9DF4-B4ADAB71D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MobaV</a:t>
            </a:r>
            <a:r>
              <a:rPr lang="en-US" dirty="0"/>
              <a:t> </a:t>
            </a:r>
            <a:r>
              <a:rPr lang="en-US" dirty="0" err="1"/>
              <a:t>FullSet</a:t>
            </a:r>
            <a:r>
              <a:rPr lang="en-US" dirty="0"/>
              <a:t> – Environmental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F39D6-09FE-0DF7-1A42-22DC85DF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437594"/>
            <a:ext cx="10071100" cy="54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4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310E6-1A66-BB15-5C66-CCC311AA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14" y="2258626"/>
            <a:ext cx="9612971" cy="23407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421990-0794-86A8-3D89-101AE1A9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</a:t>
            </a:r>
            <a:r>
              <a:rPr lang="en-US" dirty="0"/>
              <a:t>etastasis </a:t>
            </a:r>
            <a:r>
              <a:rPr lang="en-US" b="1" dirty="0"/>
              <a:t>O</a:t>
            </a:r>
            <a:r>
              <a:rPr lang="en-US" dirty="0"/>
              <a:t>riginating </a:t>
            </a:r>
            <a:r>
              <a:rPr lang="en-US" b="1" dirty="0"/>
              <a:t>Ba</a:t>
            </a:r>
            <a:r>
              <a:rPr lang="en-US" dirty="0"/>
              <a:t>rcode </a:t>
            </a:r>
            <a:r>
              <a:rPr lang="en-US" b="1" dirty="0"/>
              <a:t>Seq</a:t>
            </a:r>
            <a:r>
              <a:rPr lang="en-US" dirty="0"/>
              <a:t>uencing </a:t>
            </a:r>
          </a:p>
        </p:txBody>
      </p:sp>
    </p:spTree>
    <p:extLst>
      <p:ext uri="{BB962C8B-B14F-4D97-AF65-F5344CB8AC3E}">
        <p14:creationId xmlns:p14="http://schemas.microsoft.com/office/powerpoint/2010/main" val="991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89ADC4-FA79-44D2-2090-6CE8D7BA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47" y="176155"/>
            <a:ext cx="6637719" cy="668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A2A2A-49F1-9027-0CAB-0D0B4AAD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966" y="2506661"/>
            <a:ext cx="433493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0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88C2-D273-2FC9-47D1-98072E9D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Moba500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375A97-0092-3531-9718-352C1B86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3" y="271849"/>
            <a:ext cx="3089964" cy="2354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66B120-861A-427C-9986-A7D750D77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33" y="2012376"/>
            <a:ext cx="2644053" cy="25855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149F53-AF00-841C-E022-662E4F29A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958" y="292876"/>
            <a:ext cx="2571841" cy="2170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2E5B17-12BA-6E0E-D188-C612DC808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807" y="2745272"/>
            <a:ext cx="3073559" cy="20436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0D897E-A092-6595-398E-3807AF7AC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164" y="1176337"/>
            <a:ext cx="2917640" cy="2958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1CEDE-557B-2B89-A6D1-906E8DFB4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5163" y="234950"/>
            <a:ext cx="2649756" cy="2697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20EBD2-A3E4-2C96-0849-5E49F4842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919935"/>
            <a:ext cx="2645181" cy="26662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3DF40E-B769-F678-EF0C-87432AAF6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5992" y="2990022"/>
            <a:ext cx="2305629" cy="3751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1AB88A-747C-4B68-9FFA-6492D259D3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6886" y="3684782"/>
            <a:ext cx="3171064" cy="30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74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D316-CF97-04FD-61E2-9D43193A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A8A583B-A0D4-442C-A8B3-C5B0005F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2292350"/>
            <a:ext cx="5740400" cy="35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32D6B-CB38-BC63-AD2D-02A203781505}"/>
              </a:ext>
            </a:extLst>
          </p:cNvPr>
          <p:cNvSpPr txBox="1"/>
          <p:nvPr/>
        </p:nvSpPr>
        <p:spPr>
          <a:xfrm>
            <a:off x="838200" y="2292350"/>
            <a:ext cx="13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404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3934A7-88F6-A63A-5E37-426DE9BC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074" y="1937021"/>
            <a:ext cx="32512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C50F2E-C648-0AB4-2B04-FB35E2A9D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</a:t>
            </a:r>
            <a:r>
              <a:rPr lang="en-US" dirty="0"/>
              <a:t>etastasis </a:t>
            </a:r>
            <a:r>
              <a:rPr lang="en-US" b="1" dirty="0"/>
              <a:t>O</a:t>
            </a:r>
            <a:r>
              <a:rPr lang="en-US" dirty="0"/>
              <a:t>riginating </a:t>
            </a:r>
            <a:r>
              <a:rPr lang="en-US" b="1" dirty="0"/>
              <a:t>Ba</a:t>
            </a:r>
            <a:r>
              <a:rPr lang="en-US" dirty="0"/>
              <a:t>rcode </a:t>
            </a:r>
            <a:r>
              <a:rPr lang="en-US" b="1" dirty="0"/>
              <a:t>Seq</a:t>
            </a:r>
            <a:r>
              <a:rPr lang="en-US" dirty="0"/>
              <a:t>uencing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150FC-4BE4-59C1-B9E8-ECAF3FE1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5" y="2102988"/>
            <a:ext cx="3040672" cy="30479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80266D5-C810-58FB-4C47-89F4D8F29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49" y="4723615"/>
            <a:ext cx="1310625" cy="135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986ECF-2F77-FF6B-8496-012A7BA51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822" y="2322736"/>
            <a:ext cx="3609620" cy="2276571"/>
          </a:xfrm>
          <a:prstGeom prst="rect">
            <a:avLst/>
          </a:prstGeom>
        </p:spPr>
      </p:pic>
      <p:pic>
        <p:nvPicPr>
          <p:cNvPr id="6" name="Picture 2" descr="Profile photo of Chuan Li">
            <a:extLst>
              <a:ext uri="{FF2B5EF4-FFF2-40B4-BE49-F238E27FC236}">
                <a16:creationId xmlns:a16="http://schemas.microsoft.com/office/drawing/2014/main" id="{20115D44-B4F1-301A-9EBA-DBAEA5689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89" y="3882001"/>
            <a:ext cx="1696834" cy="169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58FDA23-30A3-8579-4848-745A0FA8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12" y="4275640"/>
            <a:ext cx="1696834" cy="191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29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E4121-A180-AD5F-B8CB-EA87F34B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70" y="1309815"/>
            <a:ext cx="7772400" cy="4238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ABF62-116A-E9B0-82BE-F0C790F2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512" y="530061"/>
            <a:ext cx="1845765" cy="57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1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23552A-103B-F62B-AC4A-F08570C4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618" y="619705"/>
            <a:ext cx="3433582" cy="5618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57131-224C-A05E-1625-63A590F48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6731000" cy="256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D1734-5A89-A146-1D5A-2477F1E19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136900"/>
            <a:ext cx="6819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01473C-B964-BB76-47A8-CB02C4C2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46" y="243001"/>
            <a:ext cx="7772400" cy="1317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8054B4-353E-AFCB-5191-AE10B3C74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46" y="0"/>
            <a:ext cx="23247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BF443C-460E-5518-C1DA-C2D2A0A45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554" y="1809735"/>
            <a:ext cx="7772400" cy="48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5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63C8F-30D2-2644-5A4D-5A763205A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089"/>
            <a:ext cx="10515600" cy="15228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Major Changes</a:t>
            </a:r>
          </a:p>
          <a:p>
            <a:pPr lvl="1"/>
            <a:r>
              <a:rPr lang="en-US" dirty="0"/>
              <a:t>Created Python CLI for easier distribution and user friendly processing</a:t>
            </a:r>
          </a:p>
          <a:p>
            <a:pPr lvl="1"/>
            <a:r>
              <a:rPr lang="en-US" dirty="0"/>
              <a:t>Addressing BUG where R1_Barcode == R2_Barcode but R1_sgID =/= R2_sgID</a:t>
            </a:r>
          </a:p>
          <a:p>
            <a:pPr lvl="1"/>
            <a:r>
              <a:rPr lang="en-US" dirty="0"/>
              <a:t>Implemented new regression outlier removal utilizing expected </a:t>
            </a:r>
            <a:r>
              <a:rPr lang="en-US" dirty="0" err="1"/>
              <a:t>cell_number</a:t>
            </a:r>
            <a:r>
              <a:rPr lang="en-US" dirty="0"/>
              <a:t> distributions to remove </a:t>
            </a:r>
            <a:r>
              <a:rPr lang="en-US" dirty="0" err="1"/>
              <a:t>SpikeIns</a:t>
            </a:r>
            <a:r>
              <a:rPr lang="en-US" dirty="0"/>
              <a:t> that do not perform as expected</a:t>
            </a:r>
          </a:p>
          <a:p>
            <a:pPr lvl="1"/>
            <a:r>
              <a:rPr lang="en-US" dirty="0"/>
              <a:t>Implemented multithreading and parallel processing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2D55F-D048-C854-7B3B-B9AF5CFF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08" y="2361252"/>
            <a:ext cx="5243603" cy="39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995AB0-2914-3F78-8749-DCEB414C9A14}"/>
              </a:ext>
            </a:extLst>
          </p:cNvPr>
          <p:cNvSpPr txBox="1"/>
          <p:nvPr/>
        </p:nvSpPr>
        <p:spPr>
          <a:xfrm>
            <a:off x="838200" y="2091978"/>
            <a:ext cx="6081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Minor Changes</a:t>
            </a:r>
          </a:p>
          <a:p>
            <a:pPr lvl="1"/>
            <a:r>
              <a:rPr lang="en-US" dirty="0"/>
              <a:t>Changed algorithm for </a:t>
            </a:r>
            <a:r>
              <a:rPr lang="en-US" dirty="0" err="1"/>
              <a:t>sgID</a:t>
            </a:r>
            <a:r>
              <a:rPr lang="en-US" dirty="0"/>
              <a:t> matching to complete search rather than partial “best match” search</a:t>
            </a:r>
          </a:p>
          <a:p>
            <a:pPr lvl="1"/>
            <a:r>
              <a:rPr lang="en-US" dirty="0"/>
              <a:t>Allow individual sample processing as well as batch processing</a:t>
            </a:r>
          </a:p>
          <a:p>
            <a:pPr marL="0" indent="0">
              <a:buNone/>
            </a:pPr>
            <a:r>
              <a:rPr lang="en-US" dirty="0"/>
              <a:t>Optimizations</a:t>
            </a:r>
          </a:p>
          <a:p>
            <a:pPr lvl="1"/>
            <a:r>
              <a:rPr lang="en-US" dirty="0"/>
              <a:t>Introduced alternative reading methods to speed up larger FASTQ input files</a:t>
            </a:r>
          </a:p>
          <a:p>
            <a:pPr lvl="1"/>
            <a:r>
              <a:rPr lang="en-US" dirty="0"/>
              <a:t>Utilizing NumPy to vectorize internal data manipulation</a:t>
            </a:r>
          </a:p>
          <a:p>
            <a:pPr lvl="1"/>
            <a:r>
              <a:rPr lang="en-US" dirty="0"/>
              <a:t>Implemented machine bye code version of Hamming Distance to improve computation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RunTime</a:t>
            </a:r>
            <a:r>
              <a:rPr lang="en-US" dirty="0"/>
              <a:t> on </a:t>
            </a:r>
            <a:r>
              <a:rPr lang="en-US" dirty="0" err="1"/>
              <a:t>MobaV</a:t>
            </a:r>
            <a:r>
              <a:rPr lang="en-US" dirty="0"/>
              <a:t> </a:t>
            </a:r>
            <a:r>
              <a:rPr lang="en-US" dirty="0" err="1"/>
              <a:t>FullSet</a:t>
            </a:r>
            <a:r>
              <a:rPr lang="en-US" dirty="0"/>
              <a:t> (118 Samples)</a:t>
            </a:r>
          </a:p>
          <a:p>
            <a:pPr lvl="1"/>
            <a:r>
              <a:rPr lang="en-US" dirty="0">
                <a:sym typeface="Wingdings" pitchFamily="2" charset="2"/>
              </a:rPr>
              <a:t>Legacy Code  ~3 Days</a:t>
            </a:r>
            <a:endParaRPr lang="en-US" dirty="0"/>
          </a:p>
          <a:p>
            <a:pPr lvl="1"/>
            <a:r>
              <a:rPr lang="en-US" dirty="0"/>
              <a:t>Single Core </a:t>
            </a:r>
            <a:r>
              <a:rPr lang="en-US" dirty="0">
                <a:sym typeface="Wingdings" pitchFamily="2" charset="2"/>
              </a:rPr>
              <a:t> 1.5 Hours</a:t>
            </a:r>
          </a:p>
          <a:p>
            <a:pPr lvl="1"/>
            <a:r>
              <a:rPr lang="en-US" dirty="0">
                <a:sym typeface="Wingdings" pitchFamily="2" charset="2"/>
              </a:rPr>
              <a:t>8 Cores  25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38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DBB6BE-7749-D6AB-8A30-074FBAC7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79" y="0"/>
            <a:ext cx="6883641" cy="674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18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9CB5-DD44-65F0-3CC2-56333BA3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SpikeIn</a:t>
            </a:r>
            <a:r>
              <a:rPr lang="en-US" dirty="0"/>
              <a:t> Outlier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185E5-BC59-9ACE-8865-21121BA7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690688"/>
            <a:ext cx="5171253" cy="4278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ECF50B-258A-A8F7-95D7-5FFD3F10BA5A}"/>
              </a:ext>
            </a:extLst>
          </p:cNvPr>
          <p:cNvSpPr txBox="1"/>
          <p:nvPr/>
        </p:nvSpPr>
        <p:spPr>
          <a:xfrm>
            <a:off x="6096000" y="1447800"/>
            <a:ext cx="554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Legacy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Utilizes Z-Score to explore </a:t>
            </a:r>
            <a:r>
              <a:rPr lang="en-US" dirty="0" err="1"/>
              <a:t>SpikeIn</a:t>
            </a:r>
            <a:r>
              <a:rPr lang="en-US" dirty="0"/>
              <a:t>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R</a:t>
            </a:r>
            <a:r>
              <a:rPr lang="en-US" baseline="30000" dirty="0"/>
              <a:t>2</a:t>
            </a:r>
            <a:r>
              <a:rPr lang="en-US" dirty="0"/>
              <a:t> is less than 0.9, removes the </a:t>
            </a:r>
            <a:r>
              <a:rPr lang="en-US" dirty="0" err="1"/>
              <a:t>SpikeIn</a:t>
            </a:r>
            <a:r>
              <a:rPr lang="en-US" dirty="0"/>
              <a:t> with the largest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Assumes </a:t>
            </a:r>
            <a:r>
              <a:rPr lang="en-US" dirty="0" err="1"/>
              <a:t>SpikeIns</a:t>
            </a:r>
            <a:r>
              <a:rPr lang="en-US" dirty="0"/>
              <a:t> are distributed along their expected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issues dealing with </a:t>
            </a:r>
            <a:r>
              <a:rPr lang="en-US" dirty="0" err="1"/>
              <a:t>SpikeIn</a:t>
            </a:r>
            <a:r>
              <a:rPr lang="en-US" dirty="0"/>
              <a:t> Errors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248E7-80BD-7594-0D6A-2D26DB2B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702" y="4033123"/>
            <a:ext cx="3231698" cy="26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5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6281</TotalTime>
  <Words>300</Words>
  <Application>Microsoft Macintosh PowerPoint</Application>
  <PresentationFormat>Widescreen</PresentationFormat>
  <Paragraphs>61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Wingdings</vt:lpstr>
      <vt:lpstr>Office Theme</vt:lpstr>
      <vt:lpstr>Tang Lab Rotation</vt:lpstr>
      <vt:lpstr>Metastasis Originating Barcode Sequencing </vt:lpstr>
      <vt:lpstr>Metastasis Originating Barcode Sequencing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SpikeIn Outlier Removal</vt:lpstr>
      <vt:lpstr>SpikeIn Outlier Removal</vt:lpstr>
      <vt:lpstr>SpikeIn Outlier Removal</vt:lpstr>
      <vt:lpstr>SpikeIn Outlier Removal</vt:lpstr>
      <vt:lpstr>SpikeIn Outlier Removal</vt:lpstr>
      <vt:lpstr>MobaV Immune</vt:lpstr>
      <vt:lpstr>Crebbp Analysis</vt:lpstr>
      <vt:lpstr>Crebbp Analysis – MetBurden &amp; MetSeeding</vt:lpstr>
      <vt:lpstr>Crebbp Analysis - Dormancy</vt:lpstr>
      <vt:lpstr>MobaV FullSet - Environmental Factors</vt:lpstr>
      <vt:lpstr>MobaV FullSet – Environmental Factors</vt:lpstr>
      <vt:lpstr>PowerPoint Presentation</vt:lpstr>
      <vt:lpstr>Moba500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Chan, Irenaeus Chi-Chung</dc:creator>
  <cp:lastModifiedBy>Chan, Irenaeus Chi-Chung</cp:lastModifiedBy>
  <cp:revision>3</cp:revision>
  <dcterms:created xsi:type="dcterms:W3CDTF">2025-03-20T18:10:34Z</dcterms:created>
  <dcterms:modified xsi:type="dcterms:W3CDTF">2025-03-25T02:52:06Z</dcterms:modified>
</cp:coreProperties>
</file>